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9"/>
  </p:notesMasterIdLst>
  <p:sldIdLst>
    <p:sldId id="316" r:id="rId2"/>
    <p:sldId id="277" r:id="rId3"/>
    <p:sldId id="257" r:id="rId4"/>
    <p:sldId id="332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284" r:id="rId17"/>
    <p:sldId id="272" r:id="rId18"/>
    <p:sldId id="307" r:id="rId19"/>
    <p:sldId id="286" r:id="rId20"/>
    <p:sldId id="318" r:id="rId21"/>
    <p:sldId id="289" r:id="rId22"/>
    <p:sldId id="267" r:id="rId23"/>
    <p:sldId id="305" r:id="rId24"/>
    <p:sldId id="290" r:id="rId25"/>
    <p:sldId id="291" r:id="rId26"/>
    <p:sldId id="315" r:id="rId27"/>
    <p:sldId id="293" r:id="rId28"/>
    <p:sldId id="295" r:id="rId29"/>
    <p:sldId id="333" r:id="rId30"/>
    <p:sldId id="334" r:id="rId31"/>
    <p:sldId id="285" r:id="rId32"/>
    <p:sldId id="297" r:id="rId33"/>
    <p:sldId id="346" r:id="rId34"/>
    <p:sldId id="355" r:id="rId35"/>
    <p:sldId id="356" r:id="rId36"/>
    <p:sldId id="357" r:id="rId37"/>
    <p:sldId id="358" r:id="rId38"/>
    <p:sldId id="348" r:id="rId39"/>
    <p:sldId id="349" r:id="rId40"/>
    <p:sldId id="350" r:id="rId41"/>
    <p:sldId id="351" r:id="rId42"/>
    <p:sldId id="352" r:id="rId43"/>
    <p:sldId id="353" r:id="rId44"/>
    <p:sldId id="359" r:id="rId45"/>
    <p:sldId id="308" r:id="rId46"/>
    <p:sldId id="309" r:id="rId47"/>
    <p:sldId id="306" r:id="rId4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39"/>
    <a:srgbClr val="E8F1F2"/>
    <a:srgbClr val="3360C3"/>
    <a:srgbClr val="0000FF"/>
    <a:srgbClr val="003399"/>
    <a:srgbClr val="006600"/>
    <a:srgbClr val="000099"/>
    <a:srgbClr val="00008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945" autoAdjust="0"/>
    <p:restoredTop sz="69656" autoAdjust="0"/>
  </p:normalViewPr>
  <p:slideViewPr>
    <p:cSldViewPr>
      <p:cViewPr>
        <p:scale>
          <a:sx n="97" d="100"/>
          <a:sy n="97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explosion val="25"/>
          <c:dLbls>
            <c:dLbl>
              <c:idx val="0"/>
              <c:layout>
                <c:manualLayout>
                  <c:x val="-0.1114282589676292"/>
                  <c:y val="0.113673290838645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12,2%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66-4B62-A8CF-289F52EC440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20,2%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66-4B62-A8CF-289F52EC440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67,6%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66-4B62-A8CF-289F52EC4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2393</c:v>
                </c:pt>
                <c:pt idx="1">
                  <c:v>3970</c:v>
                </c:pt>
                <c:pt idx="2">
                  <c:v>13283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66-4B62-A8CF-289F52EC4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 9641 чел.</c:v>
                </c:pt>
                <c:pt idx="1">
                  <c:v>Женщины 10005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9641</c:v>
                </c:pt>
                <c:pt idx="1">
                  <c:v>10005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E2-46F3-8FAB-5E0FEAE6F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6885004230299197"/>
          <c:y val="0.33700177164755618"/>
          <c:w val="0.34147338329929156"/>
          <c:h val="0.2474936509626204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32678109950809"/>
          <c:y val="0.35118033369684937"/>
          <c:w val="0.43032376838133346"/>
          <c:h val="0.2897732632229223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8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7B-4570-883F-3D84176E9A5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7B-4570-883F-3D84176E9A5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7B-4570-883F-3D84176E9A5E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7B-4570-883F-3D84176E9A5E}"/>
              </c:ext>
            </c:extLst>
          </c:dPt>
          <c:dLbls>
            <c:dLbl>
              <c:idx val="0"/>
              <c:layout>
                <c:manualLayout>
                  <c:x val="-6.7321010208788827E-3"/>
                  <c:y val="-0.25014903004311956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Штрафы 
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1,1</a:t>
                    </a:r>
                    <a:r>
                      <a:rPr lang="ru-RU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7B-4570-883F-3D84176E9A5E}"/>
                </c:ext>
              </c:extLst>
            </c:dLbl>
            <c:dLbl>
              <c:idx val="1"/>
              <c:layout>
                <c:manualLayout>
                  <c:x val="0.11936805190357612"/>
                  <c:y val="-0.2644700772989112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Налоги на совокупный доход
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8,9%</a:t>
                    </a:r>
                    <a:endParaRPr lang="ru-RU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7B-4570-883F-3D84176E9A5E}"/>
                </c:ext>
              </c:extLst>
            </c:dLbl>
            <c:dLbl>
              <c:idx val="2"/>
              <c:layout>
                <c:manualLayout>
                  <c:x val="0.11199096827494774"/>
                  <c:y val="-1.9965993268243248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Доходы от использования имущества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10,2%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7B-4570-883F-3D84176E9A5E}"/>
                </c:ext>
              </c:extLst>
            </c:dLbl>
            <c:dLbl>
              <c:idx val="3"/>
              <c:layout>
                <c:manualLayout>
                  <c:x val="5.6105616089307364E-2"/>
                  <c:y val="0.223477671570681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Остальные налоги и сборы 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8,4 </a:t>
                    </a:r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7B-4570-883F-3D84176E9A5E}"/>
                </c:ext>
              </c:extLst>
            </c:dLbl>
            <c:dLbl>
              <c:idx val="4"/>
              <c:layout>
                <c:manualLayout>
                  <c:x val="-0.10252263563219599"/>
                  <c:y val="8.373889235651929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Налог на доходы физических лиц 
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71,4</a:t>
                    </a:r>
                    <a:r>
                      <a:rPr lang="ru-RU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7B-4570-883F-3D84176E9A5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'Приложение № 2'!$B$7:$B$11</c:f>
              <c:numCache>
                <c:formatCode>General</c:formatCode>
                <c:ptCount val="5"/>
                <c:pt idx="0">
                  <c:v>5.5</c:v>
                </c:pt>
                <c:pt idx="1">
                  <c:v>8.6</c:v>
                </c:pt>
                <c:pt idx="2">
                  <c:v>19.2</c:v>
                </c:pt>
                <c:pt idx="3">
                  <c:v>8.3000000000000007</c:v>
                </c:pt>
                <c:pt idx="4">
                  <c:v>58.4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77B-4570-883F-3D84176E9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chemeClr val="bg2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2BEC-6F9C-43DB-9C9A-187567CF3F1E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800" b="1" i="1" u="sng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 районе 20 образовательных учреждения:</a:t>
          </a:r>
          <a:endParaRPr lang="ru-RU" sz="1800" i="1" u="sng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>
            <a:effectLst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>
            <a:effectLst/>
          </a:endParaRPr>
        </a:p>
      </dgm:t>
    </dgm:pt>
    <dgm:pt modelId="{4B8C4BC3-3353-4898-9610-F1B56B9A261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8 – общеобразовательных школ;</a:t>
          </a:r>
          <a:endParaRPr lang="ru-RU" sz="16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>
            <a:effectLst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>
            <a:effectLst/>
          </a:endParaRPr>
        </a:p>
      </dgm:t>
    </dgm:pt>
    <dgm:pt modelId="{E06F4214-7552-4724-9E61-E171880ED69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7 – дошкольных образовательных учреждений;</a:t>
          </a:r>
          <a:endParaRPr lang="ru-RU" sz="160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>
            <a:effectLst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>
            <a:effectLst/>
          </a:endParaRPr>
        </a:p>
      </dgm:t>
    </dgm:pt>
    <dgm:pt modelId="{BEFBD29D-830C-4B61-A7F6-E9AA2D8A2FD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>
            <a:effectLst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>
            <a:effectLst/>
          </a:endParaRPr>
        </a:p>
      </dgm:t>
    </dgm:pt>
    <dgm:pt modelId="{E1D9DEAF-2113-4418-826D-EB8A8C2717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600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многопрофильный центр «Пограничник»;</a:t>
          </a:r>
          <a:endParaRPr lang="ru-RU" sz="160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A5E5481-B7A8-4720-893C-8938BD4AD284}" type="sibTrans" cxnId="{5EF79A15-6F2E-4640-9F9E-2BDE99322489}">
      <dgm:prSet/>
      <dgm:spPr/>
      <dgm:t>
        <a:bodyPr/>
        <a:lstStyle/>
        <a:p>
          <a:endParaRPr lang="ru-RU">
            <a:effectLst/>
          </a:endParaRPr>
        </a:p>
      </dgm:t>
    </dgm:pt>
    <dgm:pt modelId="{051A6B6B-98EC-4D49-B32A-97476853FC28}" type="parTrans" cxnId="{5EF79A15-6F2E-4640-9F9E-2BDE99322489}">
      <dgm:prSet/>
      <dgm:spPr/>
      <dgm:t>
        <a:bodyPr/>
        <a:lstStyle/>
        <a:p>
          <a:endParaRPr lang="ru-RU">
            <a:effectLst/>
          </a:endParaRPr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5" custScaleX="161463" custLinFactNeighborX="-54973" custLinFactNeighborY="2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5" custLinFactNeighborX="656" custLinFactNeighborY="-3283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5" custScaleX="137714" custScaleY="93150" custLinFactNeighborX="-61309" custLinFactNeighborY="-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5" custLinFactY="-23170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5" custScaleX="137360" custScaleY="83110" custLinFactNeighborX="-61424" custLinFactNeighborY="-92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5" custLinFactY="-52849" custLinFactNeighborX="-594" custLinFactNeighborY="-100000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5" custScaleX="142997" custScaleY="100486" custLinFactY="-44890" custLinFactNeighborX="-599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5" custLinFactY="-100000" custLinFactNeighborX="656" custLinFactNeighborY="-116488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1C87556-8C64-4C20-8E02-4ADC94B16EEC}" type="pres">
      <dgm:prSet presAssocID="{C830A52A-CF54-4F4C-AC76-A236473D7992}" presName="spaceBetweenRectangles" presStyleCnt="0"/>
      <dgm:spPr/>
    </dgm:pt>
    <dgm:pt modelId="{685F5F89-4ED9-4C53-A8A4-8487C2679703}" type="pres">
      <dgm:prSet presAssocID="{E1D9DEAF-2113-4418-826D-EB8A8C2717B1}" presName="parentLin" presStyleCnt="0"/>
      <dgm:spPr/>
    </dgm:pt>
    <dgm:pt modelId="{C16BDD68-7798-42C3-8795-1F33216237A5}" type="pres">
      <dgm:prSet presAssocID="{E1D9DEAF-2113-4418-826D-EB8A8C2717B1}" presName="parentLeftMargin" presStyleLbl="node1" presStyleIdx="3" presStyleCnt="5" custScaleX="117949" custScaleY="123424" custLinFactNeighborX="24002" custLinFactNeighborY="-16050"/>
      <dgm:spPr/>
      <dgm:t>
        <a:bodyPr/>
        <a:lstStyle/>
        <a:p>
          <a:endParaRPr lang="ru-RU"/>
        </a:p>
      </dgm:t>
    </dgm:pt>
    <dgm:pt modelId="{4E818E33-B3C1-4F29-8680-6369A5FF246A}" type="pres">
      <dgm:prSet presAssocID="{E1D9DEAF-2113-4418-826D-EB8A8C2717B1}" presName="parentText" presStyleLbl="node1" presStyleIdx="4" presStyleCnt="5" custScaleX="145267" custScaleY="98369" custLinFactY="-97902" custLinFactNeighborX="-768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EC0D2-232D-4D16-9627-2183A96DCD7B}" type="pres">
      <dgm:prSet presAssocID="{E1D9DEAF-2113-4418-826D-EB8A8C2717B1}" presName="negativeSpace" presStyleCnt="0"/>
      <dgm:spPr/>
    </dgm:pt>
    <dgm:pt modelId="{00D542E6-BAA4-4016-8832-F8A61E25275D}" type="pres">
      <dgm:prSet presAssocID="{E1D9DEAF-2113-4418-826D-EB8A8C2717B1}" presName="childText" presStyleLbl="conFgAcc1" presStyleIdx="4" presStyleCnt="5" custLinFactY="-100000" custLinFactNeighborX="-594" custLinFactNeighborY="-105334">
        <dgm:presLayoutVars>
          <dgm:bulletEnabled val="1"/>
        </dgm:presLayoutVars>
      </dgm:prSet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633059C3-04D9-4DDA-88B3-25ED5175D460}" type="presOf" srcId="{E1D9DEAF-2113-4418-826D-EB8A8C2717B1}" destId="{C16BDD68-7798-42C3-8795-1F33216237A5}" srcOrd="0" destOrd="0" presId="urn:microsoft.com/office/officeart/2005/8/layout/list1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70555788-F1DC-4CEA-AB6B-4E533C71FA02}" type="presOf" srcId="{E1D9DEAF-2113-4418-826D-EB8A8C2717B1}" destId="{4E818E33-B3C1-4F29-8680-6369A5FF246A}" srcOrd="1" destOrd="0" presId="urn:microsoft.com/office/officeart/2005/8/layout/list1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5EF79A15-6F2E-4640-9F9E-2BDE99322489}" srcId="{7F264F74-D3DC-4265-92FE-9FAA655584DA}" destId="{E1D9DEAF-2113-4418-826D-EB8A8C2717B1}" srcOrd="4" destOrd="0" parTransId="{051A6B6B-98EC-4D49-B32A-97476853FC28}" sibTransId="{CA5E5481-B7A8-4720-893C-8938BD4AD284}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  <dgm:cxn modelId="{00CE700E-554E-4545-B9E3-C661E7AF796B}" type="presParOf" srcId="{752DAFD2-8558-4347-A266-C871FCCF0DB7}" destId="{71C87556-8C64-4C20-8E02-4ADC94B16EEC}" srcOrd="15" destOrd="0" presId="urn:microsoft.com/office/officeart/2005/8/layout/list1"/>
    <dgm:cxn modelId="{383FC501-B085-45FA-9B09-20D6CC4E1BF7}" type="presParOf" srcId="{752DAFD2-8558-4347-A266-C871FCCF0DB7}" destId="{685F5F89-4ED9-4C53-A8A4-8487C2679703}" srcOrd="16" destOrd="0" presId="urn:microsoft.com/office/officeart/2005/8/layout/list1"/>
    <dgm:cxn modelId="{1411FF74-F6E9-48EE-982A-DA884C25BB48}" type="presParOf" srcId="{685F5F89-4ED9-4C53-A8A4-8487C2679703}" destId="{C16BDD68-7798-42C3-8795-1F33216237A5}" srcOrd="0" destOrd="0" presId="urn:microsoft.com/office/officeart/2005/8/layout/list1"/>
    <dgm:cxn modelId="{F155A6DE-DB73-4EF2-B620-AF9467F4E718}" type="presParOf" srcId="{685F5F89-4ED9-4C53-A8A4-8487C2679703}" destId="{4E818E33-B3C1-4F29-8680-6369A5FF246A}" srcOrd="1" destOrd="0" presId="urn:microsoft.com/office/officeart/2005/8/layout/list1"/>
    <dgm:cxn modelId="{E6600DE0-AF74-4413-B89A-7EB84BDD3577}" type="presParOf" srcId="{752DAFD2-8558-4347-A266-C871FCCF0DB7}" destId="{E6AEC0D2-232D-4D16-9627-2183A96DCD7B}" srcOrd="17" destOrd="0" presId="urn:microsoft.com/office/officeart/2005/8/layout/list1"/>
    <dgm:cxn modelId="{26551E26-160B-4F03-9556-84D758A5AB17}" type="presParOf" srcId="{752DAFD2-8558-4347-A266-C871FCCF0DB7}" destId="{00D542E6-BAA4-4016-8832-F8A61E2527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5416" tIns="47707" rIns="95416" bIns="47707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6650"/>
          </a:xfrm>
          <a:prstGeom prst="rect">
            <a:avLst/>
          </a:prstGeom>
        </p:spPr>
        <p:txBody>
          <a:bodyPr vert="horz" lIns="95416" tIns="47707" rIns="95416" bIns="47707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6" tIns="47707" rIns="95416" bIns="4770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5416" tIns="47707" rIns="95416" bIns="477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5416" tIns="47707" rIns="95416" bIns="47707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4277"/>
            <a:ext cx="2929837" cy="496650"/>
          </a:xfrm>
          <a:prstGeom prst="rect">
            <a:avLst/>
          </a:prstGeom>
        </p:spPr>
        <p:txBody>
          <a:bodyPr vert="horz" wrap="square" lIns="95416" tIns="47707" rIns="95416" bIns="47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1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46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4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microsoft.com/office/2007/relationships/diagramDrawing" Target="../diagrams/drawing6.xml"/><Relationship Id="rId4" Type="http://schemas.openxmlformats.org/officeDocument/2006/relationships/image" Target="../media/image45.jpeg"/><Relationship Id="rId9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5334101"/>
            <a:ext cx="6858000" cy="1194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</a:t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Мочалов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3531763"/>
            <a:ext cx="6858000" cy="6185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491390" y="4768809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РАЙОНА «ЗАБАЙКАЛЬСКИЙ РАЙОН»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7350" y="4150286"/>
            <a:ext cx="6858000" cy="119465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83045671"/>
              </p:ext>
            </p:extLst>
          </p:nvPr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района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37" y="1340768"/>
            <a:ext cx="4692451" cy="45202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4228208"/>
              </p:ext>
            </p:extLst>
          </p:nvPr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12786"/>
              </p:ext>
            </p:extLst>
          </p:nvPr>
        </p:nvGraphicFramePr>
        <p:xfrm>
          <a:off x="214313" y="3309954"/>
          <a:ext cx="6013450" cy="3385503"/>
        </p:xfrm>
        <a:graphic>
          <a:graphicData uri="http://schemas.openxmlformats.org/drawingml/2006/table">
            <a:tbl>
              <a:tblPr/>
              <a:tblGrid>
                <a:gridCol w="3622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5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5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01.09.2023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Число мест в дошкольных учреждениях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Численность детей, посещающих     дошкольные учреждения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дошкольных  учреждений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Охват детей дошкольным образованием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689167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213913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п. ст.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поселениях района находятся 7 </a:t>
            </a:r>
            <a:r>
              <a:rPr lang="ru-RU" alt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80409"/>
              </p:ext>
            </p:extLst>
          </p:nvPr>
        </p:nvGraphicFramePr>
        <p:xfrm>
          <a:off x="285750" y="2636915"/>
          <a:ext cx="5654402" cy="3384374"/>
        </p:xfrm>
        <a:graphic>
          <a:graphicData uri="http://schemas.openxmlformats.org/drawingml/2006/table">
            <a:tbl>
              <a:tblPr/>
              <a:tblGrid>
                <a:gridCol w="3133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751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01.10.2023 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42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797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72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95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72200" y="4653136"/>
            <a:ext cx="25613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7445303"/>
              </p:ext>
            </p:extLst>
          </p:nvPr>
        </p:nvGraphicFramePr>
        <p:xfrm>
          <a:off x="642938" y="1143000"/>
          <a:ext cx="7929562" cy="28341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0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01.07.2023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учреждений культурно-досугового типа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мест в зрительных залах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клубных формирований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библиотек в т.ч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филиалы библиотек </a:t>
                      </a: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памятников истории и культуры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культурно-массовых мероприятий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88" marB="45688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149081"/>
            <a:ext cx="289129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724128" y="4437112"/>
            <a:ext cx="3118342" cy="21560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1215105"/>
              </p:ext>
            </p:extLst>
          </p:nvPr>
        </p:nvGraphicFramePr>
        <p:xfrm>
          <a:off x="571500" y="1285875"/>
          <a:ext cx="8001000" cy="2591154"/>
        </p:xfrm>
        <a:graphic>
          <a:graphicData uri="http://schemas.openxmlformats.org/drawingml/2006/table">
            <a:tbl>
              <a:tblPr/>
              <a:tblGrid>
                <a:gridCol w="5584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01.01.2023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спортивных сооружений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плавательных бассейнов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детских юношеских спортивных школ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занимающихся в ДЮСШ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занимающихся физической культурой и спортом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6221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3042732" y="4077072"/>
            <a:ext cx="268139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36394" y="4581128"/>
            <a:ext cx="2606338" cy="20119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27088" y="35718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01.01.2023 года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355976" y="1052736"/>
          <a:ext cx="4623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83898827"/>
              </p:ext>
            </p:extLst>
          </p:nvPr>
        </p:nvGraphicFramePr>
        <p:xfrm>
          <a:off x="4572000" y="764704"/>
          <a:ext cx="4320480" cy="25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19142768"/>
              </p:ext>
            </p:extLst>
          </p:nvPr>
        </p:nvGraphicFramePr>
        <p:xfrm>
          <a:off x="179512" y="836712"/>
          <a:ext cx="4680520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46" y="3068960"/>
            <a:ext cx="8568953" cy="3724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78895"/>
              </p:ext>
            </p:extLst>
          </p:nvPr>
        </p:nvGraphicFramePr>
        <p:xfrm>
          <a:off x="755650" y="1052736"/>
          <a:ext cx="7920806" cy="2493962"/>
        </p:xfrm>
        <a:graphic>
          <a:graphicData uri="http://schemas.openxmlformats.org/drawingml/2006/table">
            <a:tbl>
              <a:tblPr/>
              <a:tblGrid>
                <a:gridCol w="6408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01.09.2023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1432" marR="91432"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chemeClr val="accent6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420450"/>
              </p:ext>
            </p:extLst>
          </p:nvPr>
        </p:nvGraphicFramePr>
        <p:xfrm>
          <a:off x="791580" y="1428750"/>
          <a:ext cx="7560839" cy="2721065"/>
        </p:xfrm>
        <a:graphic>
          <a:graphicData uri="http://schemas.openxmlformats.org/drawingml/2006/table">
            <a:tbl>
              <a:tblPr/>
              <a:tblGrid>
                <a:gridCol w="3273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8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88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49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49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214313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01.01.202</a:t>
            </a:r>
            <a:r>
              <a:rPr lang="en-US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19646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388" y="1196753"/>
            <a:ext cx="8821737" cy="3096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осуществляют деятельность филиалы: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 24»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47864" y="4725144"/>
            <a:ext cx="216024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940152" y="5011873"/>
            <a:ext cx="2304256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муниципального района «Забайкальский район»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 в нашем районе,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Глава муниципального района «Забайкальский район» </a:t>
            </a:r>
          </a:p>
          <a:p>
            <a:pPr algn="r">
              <a:defRPr/>
            </a:pP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Мочалов</a:t>
            </a:r>
            <a:endParaRPr lang="ru-RU" alt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5"/>
          <p:cNvSpPr>
            <a:spLocks noChangeArrowheads="1"/>
          </p:cNvSpPr>
          <p:nvPr/>
        </p:nvSpPr>
        <p:spPr bwMode="auto">
          <a:xfrm>
            <a:off x="214313" y="428625"/>
            <a:ext cx="86407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1 полугодие 2023 года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703833"/>
              </p:ext>
            </p:extLst>
          </p:nvPr>
        </p:nvGraphicFramePr>
        <p:xfrm>
          <a:off x="251520" y="2060848"/>
          <a:ext cx="8586621" cy="433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- 373,1 тонн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- 60 тонн  кондитерских изделий;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- 5,9 тонн макаронных изделий, колбасных изделий, мясных полуфабрикатов. </a:t>
            </a:r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производители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Данилова, ИП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ИП Касумов, ИП Станчу, СПК</a:t>
            </a:r>
            <a:r>
              <a:rPr lang="en-US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«Расцвет», ИП Бронников.</a:t>
            </a:r>
          </a:p>
          <a:p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Издательская и полиграфическая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деятельность- 0,780 млн. руб.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Производитель- АУ «Забайкальский информационный центр»</a:t>
            </a:r>
          </a:p>
          <a:p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89492" y="1174237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34786"/>
              </p:ext>
            </p:extLst>
          </p:nvPr>
        </p:nvGraphicFramePr>
        <p:xfrm>
          <a:off x="683568" y="4005064"/>
          <a:ext cx="5585246" cy="20020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40,25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115,4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39,47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115,7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0,780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102,9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62726"/>
              </p:ext>
            </p:extLst>
          </p:nvPr>
        </p:nvGraphicFramePr>
        <p:xfrm>
          <a:off x="2700338" y="2349500"/>
          <a:ext cx="5111750" cy="4419448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розничной торговли,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2586,48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общественного питания,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96,88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2575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Минимаркеты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1.5 Магазины 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дискаунтеры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6. Рестораны, кафе, бары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29839"/>
              </p:ext>
            </p:extLst>
          </p:nvPr>
        </p:nvGraphicFramePr>
        <p:xfrm>
          <a:off x="395536" y="836712"/>
          <a:ext cx="8353052" cy="56123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7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Вид выпускаемой продукции/ оказываемые услуги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Контакты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Станция Забайкальск ОАО «РЖД»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Железнодорожные перевозки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Читаэнергосбыт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Выработка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теплоэнергии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 smtClean="0">
                          <a:solidFill>
                            <a:schemeClr val="bg1"/>
                          </a:solidFill>
                        </a:rPr>
                        <a:t>674650, Забайкальский</a:t>
                      </a:r>
                      <a:r>
                        <a:rPr lang="ru-RU" sz="1300" kern="1200" baseline="0" dirty="0" smtClean="0">
                          <a:solidFill>
                            <a:schemeClr val="bg1"/>
                          </a:solidFill>
                        </a:rPr>
                        <a:t> край,  Забайкальский район, пгт. Забайкальск ул. Железнодорожная  д. 15.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</a:t>
                      </a:r>
                      <a:r>
                        <a:rPr lang="ru-RU" sz="1300" kern="1200" dirty="0" err="1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ru-RU" sz="1300" kern="1200" dirty="0" smtClean="0">
                          <a:solidFill>
                            <a:schemeClr val="bg1"/>
                          </a:solidFill>
                        </a:rPr>
                        <a:t>(30251)  3-16-07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ФГУП «Почта России»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Краснокаменского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почтамта ОПС «Забайкальск»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Почтовая 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 8 (30251) 2-15-82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Ростелеком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Электросвязь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 8 (30251) 2-13-75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Забайкальское РЭС филиала ПАО «МРСК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Сибири-Читаэнерго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Тел.: 8 (30251) 2-25-14, 3-22-21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Борзинская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дистанция энергоснабжения РЭС станции Забайкальск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ООО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Олерон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Утилизация и захоронение твердых бытовых отходов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672000, Забайкальский край, город Чита, ул. Ленина, д. 55.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Телефон горячей линии (звонок бесплатный с любого номера) - 8 (800)-350-49-71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Предварительная запись по телефону: 83022-21-78-71.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06596"/>
              </p:ext>
            </p:extLst>
          </p:nvPr>
        </p:nvGraphicFramePr>
        <p:xfrm>
          <a:off x="357188" y="3286125"/>
          <a:ext cx="8462962" cy="1219200"/>
        </p:xfrm>
        <a:graphic>
          <a:graphicData uri="http://schemas.openxmlformats.org/drawingml/2006/table">
            <a:tbl>
              <a:tblPr/>
              <a:tblGrid>
                <a:gridCol w="594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01.10.2023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1605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9156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771,1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71537"/>
              </p:ext>
            </p:extLst>
          </p:nvPr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1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01.10.2023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17662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7065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13534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6120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32" y="1995544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30" y="1850600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569660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сельхозпредприятия;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крестьянско-фермерских хозяйств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индивидуальных предпринимателя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1308 личных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подсобных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2" y="857250"/>
            <a:ext cx="81043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муниципального района «Забайкальский район»: </a:t>
            </a:r>
            <a:endParaRPr lang="en-US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«МРСК Сибири-Читаэнерго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строительство электролиний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«Забайкальский зерновой терминал»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«Континент плюс»</a:t>
            </a:r>
          </a:p>
          <a:p>
            <a:pPr algn="just"/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87624" y="2420888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Объемы строительства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10875"/>
              </p:ext>
            </p:extLst>
          </p:nvPr>
        </p:nvGraphicFramePr>
        <p:xfrm>
          <a:off x="571500" y="2928938"/>
          <a:ext cx="8320980" cy="2084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4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66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Введено в  эксплуатацию зданий жилого назначения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745,1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Средняя обеспеченность населения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21,97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 том числе благоустроенным и частично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13,9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электросвязи на территории района оказывает Забайкальский филиал  ПАО «Ростелеком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ООО «ТТК-связь».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сотовой связи оказывают компании МТС,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МегаФон, Йота, Билайн.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Сотовая связь работает в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почтовой связи оказывают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стационарных отделений почтовой связи УФПС Забайкальского края – филиала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«Почта России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3070962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63888" y="4589636"/>
            <a:ext cx="2037020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8419"/>
              </p:ext>
            </p:extLst>
          </p:nvPr>
        </p:nvGraphicFramePr>
        <p:xfrm>
          <a:off x="214313" y="2928938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0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Охват населения: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телевизионным 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100 %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радиовещанием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63,9 %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1427 шт.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539552" y="1052736"/>
            <a:ext cx="8208912" cy="547260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«Забайкальский район» действует программа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(2020 - 2026 г.г.)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Программой 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69211"/>
              </p:ext>
            </p:extLst>
          </p:nvPr>
        </p:nvGraphicFramePr>
        <p:xfrm>
          <a:off x="323528" y="836712"/>
          <a:ext cx="8352928" cy="5689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42209,4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7985,6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1923,9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63201,3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31407,7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4650,0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882,2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28158,6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492824"/>
              </p:ext>
            </p:extLst>
          </p:nvPr>
        </p:nvGraphicFramePr>
        <p:xfrm>
          <a:off x="395536" y="1052736"/>
          <a:ext cx="8352928" cy="5587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1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1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163858,4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459112,6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36617,1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17155,0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на 2020-2026 годы»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 рынков сельскохозяйственной продукции, сырья и продовольствия (2020-2026 годы)»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3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 муниципального района,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14500" y="285750"/>
            <a:ext cx="621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РАЙОНА</a:t>
            </a: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260648"/>
            <a:ext cx="8677275" cy="7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81707"/>
              </p:ext>
            </p:extLst>
          </p:nvPr>
        </p:nvGraphicFramePr>
        <p:xfrm>
          <a:off x="299986" y="1052737"/>
          <a:ext cx="8390706" cy="56886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390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4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«Экономическое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188640"/>
            <a:ext cx="8677275" cy="8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8521"/>
              </p:ext>
            </p:extLst>
          </p:nvPr>
        </p:nvGraphicFramePr>
        <p:xfrm>
          <a:off x="197753" y="1000125"/>
          <a:ext cx="8784976" cy="580474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84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7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8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5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3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1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7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кадрового потенциала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системы образования в муниципальном районе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«Забайкальский район»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00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alt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системы профилактики и комплексного сопровождения воспитанников и обучающихся муниципального района </a:t>
                      </a: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«Забайкальский район» (2020-2026 годы)»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487124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«Забайкальский зерновой терминал»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21329"/>
              </p:ext>
            </p:extLst>
          </p:nvPr>
        </p:nvGraphicFramePr>
        <p:xfrm>
          <a:off x="179512" y="1124744"/>
          <a:ext cx="8713788" cy="47670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Создание Первого зернового железнодорожного терминала Забайкальск-Маньчжурия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проекта: Строительство Первого зернового железнодорожного терминал с годовым объемом перевалки до 8 млн тонн зерновых, зернобобовых и масленичных культур из российских вагонов зерновозов в китайские вагоны, и возможностью единовременного хранения до 80 тыс. тонн. Строительство осуществляется в рамках создаваемого в пгт. Забайкальск (ул. Песочная 1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а,б,в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Забайкальского края «Зернового железнодорожного терминального комплекса» – пограничный перехода Забайкальск-Манчжурия, и является ключевым элементом инициативы «Новый сухопутный зерновой коридор Россия-Китай».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7536150931 Забайкальский край, Забайкальский район,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пгт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Забайкальск, тер. ТОР Забайкалье генеральный директор Овсепян Карен Александрович тел. +73022550888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info@sibgrain.ru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7243,11</a:t>
                      </a: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2020-2022 годы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487124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ООО «Забайкальский зерновой терминал»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6016"/>
              </p:ext>
            </p:extLst>
          </p:nvPr>
        </p:nvGraphicFramePr>
        <p:xfrm>
          <a:off x="179512" y="1268760"/>
          <a:ext cx="8713788" cy="14401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Этапы, ожидаемые 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мест: 324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Эконмическая эффективность: годовой объем перевалки 8 млн. тонн зерновых, зернобобовых и масленичных культур; единовременное хранение до 80 тыс. тонн; Бюджетная эффективность: НДФЛ - 9,65 млн. руб., страховые взносы 5,63 млн. руб..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732" y="3284984"/>
            <a:ext cx="4755292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42" y="2805938"/>
            <a:ext cx="4549681" cy="31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ИНВЕСТИЦИОННЫЕ ПРОЕКТЫ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«Континент плюс»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0559"/>
              </p:ext>
            </p:extLst>
          </p:nvPr>
        </p:nvGraphicFramePr>
        <p:xfrm>
          <a:off x="179512" y="1124744"/>
          <a:ext cx="8713788" cy="50474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Организация таможенного склада открытого типа Цель проекта: Создание складских мощностей организовать хранение товаров под таможенным контролем. Складской комплекс "Континент плюс" первый в Забайкальском крае таможенный склад открытого типа, предназначенный для хранения до 3-х лет иностранных товаров до выпуска таможенным органом.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7505006342 Забайкальский край, Забайкальский район,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пгт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Забайкальск, тер ТОР "Забайкалье" з/у 3, генеральный директор Петров Валерий Сергеевич тел. 89144348599 kontinentplus@yandex.ru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89,54</a:t>
                      </a: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2020-2022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985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ИНВЕСТИЦИОННЫЕ ПРОЕКТЫ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«Континент плюс»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/>
          </p:nvPr>
        </p:nvGraphicFramePr>
        <p:xfrm>
          <a:off x="251520" y="1340768"/>
          <a:ext cx="8713788" cy="1800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93 Эконмическая эффективность: грузооборот автотранспорта (автомобилей/сутки, грузоподъемность - 50 т/с, 20 и более тонн; Бюджетная эффективность: НДФЛ - 9,65 млн. руб., страховые взносы 5,63 млн. руб..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 descr="C:\Users\Suslina Oksana\Desktop\kontinent-plyus-foto1-1024x68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10" y="3284983"/>
            <a:ext cx="8029038" cy="309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0190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ИНВЕСТИЦИОННЫЕ ПРОЕКТЫ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«МТ Забайкальск»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41102"/>
              </p:ext>
            </p:extLst>
          </p:nvPr>
        </p:nvGraphicFramePr>
        <p:xfrm>
          <a:off x="179512" y="1124744"/>
          <a:ext cx="8713788" cy="50474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Организация таможенного склада открытого типа Цель проекта: Создание складских мощностей организовать хранение товаров под таможенным контролем. Складской комплекс "Континент плюс" первый в Забайкальском крае таможенный склад открытого типа, предназначенный для хранения до 3-х лет иностранных товаров до выпуска таможенным органом.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7505009008 674650, Забайкальский край, Забайкальск пгт, 1 мая ул., д.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6д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стр. 1, офис 27, генеральный директор Чертков Георгий Владимирович, тел. 89144327639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31,06</a:t>
                      </a: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2020-2023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5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ИНВЕСТИЦИОННЫЕ ПРОЕКТЫ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364015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«МТ Забайкальск»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/>
          </p:nvPr>
        </p:nvGraphicFramePr>
        <p:xfrm>
          <a:off x="251520" y="1340768"/>
          <a:ext cx="8713788" cy="16561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62 Бюджетная эффективность: НДФЛ - 2,28 млн. руб., страховые взносы 5,27 млн. руб..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 descr="C:\Users\Suslina Oksana\Desktop\мт забайкаль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28" y="3068960"/>
            <a:ext cx="7991020" cy="3568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48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Юнигрин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Пауэр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98581"/>
              </p:ext>
            </p:extLst>
          </p:nvPr>
        </p:nvGraphicFramePr>
        <p:xfrm>
          <a:off x="179512" y="1124744"/>
          <a:ext cx="8713788" cy="52111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Строительство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Абагайтуйской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солнечной электростанции совокупной мощностью 120 МВт.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Цель проекта: Производство электрической энергии за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счет энергии солнца.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9728014083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117342 г. Москва, ул. Профсоюзная, 65 корп. 1, </a:t>
                      </a:r>
                      <a:r>
                        <a:rPr lang="ru-RU" sz="18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14, пос.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XL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комн. 7.06.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Директор 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Шуткин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Олег Игоревич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тел.: +7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(800) 551 95 25,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overseas@unigreen-energy.com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9961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aseline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(100%)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33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Юнигрин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Пауэр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23159"/>
              </p:ext>
            </p:extLst>
          </p:nvPr>
        </p:nvGraphicFramePr>
        <p:xfrm>
          <a:off x="251520" y="1340768"/>
          <a:ext cx="8713788" cy="1800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42 </a:t>
                      </a:r>
                    </a:p>
                    <a:p>
                      <a:pPr algn="ctr" fontAlgn="ctr"/>
                      <a:r>
                        <a:rPr lang="ru-RU" sz="1600" b="0" i="0" u="none" strike="noStrike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Бюджетная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эффективность: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1214,18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млн.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89289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9" y="1074312"/>
            <a:ext cx="6858048" cy="54978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г. т.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Забайкальск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Билитуй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 Даурия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Красный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Великан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Арабатук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Семиозерье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Степной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п. 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Харанор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н. п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Рудник-Абагайтуй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050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61023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«ЗТГ ИНВЕСТ»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45469"/>
              </p:ext>
            </p:extLst>
          </p:nvPr>
        </p:nvGraphicFramePr>
        <p:xfrm>
          <a:off x="179512" y="1124744"/>
          <a:ext cx="8713788" cy="54726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Забайкальский терминал логистики и сервиса.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Цель проекта: Строительство логистического сервисного комплекса,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организуемого ООО «ЗТГ Инвест» в пгт. Забайкальск, который будет расположен в непосредственно близости от МАПП Забайкальск-Маньчжурия, с дальнейшим оказанием услуг по таможенно-складским операциям и сервису.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7505008283 674650, Забайкальский край, Забайкальский район, пгт.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Забайкальск, ул. Северная, 52.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Генеральный директор Дмитриев Алексей Александрович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тел.:  8(30251) 3-18-79, +7 984 277 37 56,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aldmi1@rambler.ru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,744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(30%)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(70%)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2023-2024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8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579458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«ЗТГ ИНВЕСТ»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90590"/>
              </p:ext>
            </p:extLst>
          </p:nvPr>
        </p:nvGraphicFramePr>
        <p:xfrm>
          <a:off x="251520" y="1340768"/>
          <a:ext cx="8713788" cy="16561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73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Бюджетная эффективность: НДФЛ - 6,1 млн. руб.,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Страховые взносы 3,9 млн. руб..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892899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7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115" y="419865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«Контейнерный терминал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Забайкальск»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53182"/>
              </p:ext>
            </p:extLst>
          </p:nvPr>
        </p:nvGraphicFramePr>
        <p:xfrm>
          <a:off x="179512" y="1268759"/>
          <a:ext cx="8713788" cy="50671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87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Проект: Контейнерный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терминал Забайкальск.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Цель проекта: Создание собственного транспортного-логистического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хаба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Забайкальском крае на фоне роста рынка контейнерных грузоперевозок.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данные, адрес, ИНН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 7536184419 672007 Забайкальский край г. Чита ул. Чкалова, 149 стр. 1.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Генеральный директор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Тен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Виктор Петрович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тел.: 8924 507 3333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victor.ten@rlogistic.ru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финансировании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млн. руб.: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4073,5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Собственные: 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Заемные: (100%)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2022-2026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1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425569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Инвестиционный проект ООО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«Контейнерный терминал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Забайкальск»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29947"/>
              </p:ext>
            </p:extLst>
          </p:nvPr>
        </p:nvGraphicFramePr>
        <p:xfrm>
          <a:off x="251520" y="1268761"/>
          <a:ext cx="8713788" cy="203225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32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(рабочие места,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налоги)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Социальная эффективность: Создание рабочих мест 354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Эконмическая эффективность: увеличению реального грузопотока через ЖДПП Забайкальск – Маньчжурия на 150 тыс. ДФЭ в 2024 году и до 450 тыс.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ДФЭ до 2030 года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Бюджетная эффективность: НДФЛ - 5,67 млн. руб.,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Страховые взносы 22,66 млн. руб..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7129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проекты, планируемые к реализации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44749"/>
              </p:ext>
            </p:extLst>
          </p:nvPr>
        </p:nvGraphicFramePr>
        <p:xfrm>
          <a:off x="179512" y="1268759"/>
          <a:ext cx="8496944" cy="49126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Инвестиционный</a:t>
                      </a:r>
                      <a:r>
                        <a:rPr lang="ru-RU" sz="2400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проект «Жилой микрорайон «Южный порт»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Инвестиционный проект «Строительство распределительного грузового складского комплекса в </a:t>
                      </a:r>
                      <a:r>
                        <a:rPr lang="ru-RU" sz="2400" i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пгт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Забайкальск»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Инвестиционный проект «организация производства продукции зерновых, масличных</a:t>
                      </a:r>
                      <a:r>
                        <a:rPr lang="ru-RU" sz="2400" i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культур и картофеля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Инвестиционный 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«Жилой микрорайон «Эверест»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  <a:extLst>
                  <a:ext uri="{0D108BD9-81ED-4DB2-BD59-A6C34878D82A}">
                    <a16:rowId xmlns="" xmlns:a16="http://schemas.microsoft.com/office/drawing/2014/main" val="387307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98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87310"/>
              </p:ext>
            </p:extLst>
          </p:nvPr>
        </p:nvGraphicFramePr>
        <p:xfrm>
          <a:off x="467544" y="1196752"/>
          <a:ext cx="8316540" cy="47464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6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2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8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75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54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16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241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 (план)</a:t>
                      </a:r>
                    </a:p>
                  </a:txBody>
                  <a:tcPr marL="91426" marR="91426" marT="45721" marB="45721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410,2</a:t>
                      </a:r>
                    </a:p>
                  </a:txBody>
                  <a:tcPr marL="68570" marR="6857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68570" marR="6857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2391,6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12942,1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1360,6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68570" marR="6857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68570" marR="6857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5,380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5,276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5,430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5,504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5,520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266,52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354114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308023"/>
              </p:ext>
            </p:extLst>
          </p:nvPr>
        </p:nvGraphicFramePr>
        <p:xfrm>
          <a:off x="611560" y="476673"/>
          <a:ext cx="7992888" cy="52565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4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6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0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48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62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702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(план)</a:t>
                      </a:r>
                    </a:p>
                  </a:txBody>
                  <a:tcPr marL="91426" marR="91426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54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1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23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489,67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6849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35,91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62015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70194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75051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80077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85181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endParaRPr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Забайкальского края</a:t>
            </a:r>
            <a:endParaRPr lang="en-US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Мочалов Александр Владимирович  - Глава муниципального района «Забайкальский район».</a:t>
            </a: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Гурулева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Любовь Леонидовна - 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правляющий делами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8-30(251)-3-10-91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секретарь</a:t>
            </a:r>
            <a:b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 8-30(251)-2-29-53</a:t>
            </a: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+38 - +40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  на 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Забайкальский район</a:t>
            </a:r>
          </a:p>
          <a:p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км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latin typeface="Times New Roman" pitchFamily="18" charset="0"/>
                <a:cs typeface="Times New Roman" pitchFamily="18" charset="0"/>
              </a:rPr>
              <a:t>Лесные ресурсы в районе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районе господствует степь, которая лишь в долинах рек и обширных понижениях сменяется лугами.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подземные воды, река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Капчилский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Бугутурский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участки.</a:t>
            </a:r>
          </a:p>
          <a:p>
            <a:pPr indent="450850" eaLnBrk="0" hangingPunct="0"/>
            <a:endParaRPr lang="ru-RU" altLang="ru-RU" sz="1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ЗАБАЙКАЛЬСКОГО РАЙОНА</a:t>
            </a: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546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41665"/>
              </p:ext>
            </p:extLst>
          </p:nvPr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0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5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5253,65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2955,46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56,26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14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96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0,024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38,61</a:t>
                      </a:r>
                    </a:p>
                  </a:txBody>
                  <a:tcPr marL="68573" marR="6857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1889131"/>
              </p:ext>
            </p:extLst>
          </p:nvPr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7664824"/>
              </p:ext>
            </p:extLst>
          </p:nvPr>
        </p:nvGraphicFramePr>
        <p:xfrm>
          <a:off x="179513" y="623888"/>
          <a:ext cx="8784974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81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0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53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0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37469</TotalTime>
  <Words>4493</Words>
  <Application>Microsoft Office PowerPoint</Application>
  <PresentationFormat>Экран (4:3)</PresentationFormat>
  <Paragraphs>814</Paragraphs>
  <Slides>47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Глубина</vt:lpstr>
      <vt:lpstr>Александр Владимирович  Мочалов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</vt:lpstr>
      <vt:lpstr>Муниципальные программы,  принятые к финансированию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Инвестиционные проекты, планируемые к реализации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Пользователь</cp:lastModifiedBy>
  <cp:revision>2640</cp:revision>
  <cp:lastPrinted>2022-09-21T02:00:14Z</cp:lastPrinted>
  <dcterms:created xsi:type="dcterms:W3CDTF">2012-03-16T05:50:59Z</dcterms:created>
  <dcterms:modified xsi:type="dcterms:W3CDTF">2023-10-24T01:36:15Z</dcterms:modified>
</cp:coreProperties>
</file>